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2" r:id="rId3"/>
    <p:sldId id="325" r:id="rId4"/>
    <p:sldId id="303" r:id="rId5"/>
    <p:sldId id="318" r:id="rId6"/>
    <p:sldId id="326" r:id="rId7"/>
    <p:sldId id="319" r:id="rId8"/>
    <p:sldId id="327" r:id="rId9"/>
    <p:sldId id="323" r:id="rId10"/>
    <p:sldId id="324" r:id="rId11"/>
    <p:sldId id="328" r:id="rId12"/>
    <p:sldId id="312" r:id="rId13"/>
    <p:sldId id="313" r:id="rId14"/>
    <p:sldId id="274" r:id="rId15"/>
    <p:sldId id="284"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srgbClr val="FF0000"/>
    </p:penClr>
  </p:showPr>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59" d="100"/>
          <a:sy n="59" d="100"/>
        </p:scale>
        <p:origin x="-1686" y="-27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9/22/2021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9/22/2021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9/22/2021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9/22/2021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F75C853-76C2-4079-98C4-5CD08860D44D}" type="datetimeFigureOut">
              <a:rPr lang="en-US" smtClean="0"/>
              <a:pPr/>
              <a:t>9/22/2021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F75C853-76C2-4079-98C4-5CD08860D44D}" type="datetimeFigureOut">
              <a:rPr lang="en-US" smtClean="0"/>
              <a:pPr/>
              <a:t>9/22/2021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F75C853-76C2-4079-98C4-5CD08860D44D}" type="datetimeFigureOut">
              <a:rPr lang="en-US" smtClean="0"/>
              <a:pPr/>
              <a:t>9/22/2021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F75C853-76C2-4079-98C4-5CD08860D44D}" type="datetimeFigureOut">
              <a:rPr lang="en-US" smtClean="0"/>
              <a:pPr/>
              <a:t>9/22/2021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75C853-76C2-4079-98C4-5CD08860D44D}" type="datetimeFigureOut">
              <a:rPr lang="en-US" smtClean="0"/>
              <a:pPr/>
              <a:t>9/22/2021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75C853-76C2-4079-98C4-5CD08860D44D}" type="datetimeFigureOut">
              <a:rPr lang="en-US" smtClean="0"/>
              <a:pPr/>
              <a:t>9/22/2021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75C853-76C2-4079-98C4-5CD08860D44D}" type="datetimeFigureOut">
              <a:rPr lang="en-US" smtClean="0"/>
              <a:pPr/>
              <a:t>9/22/2021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75C853-76C2-4079-98C4-5CD08860D44D}" type="datetimeFigureOut">
              <a:rPr lang="en-US" smtClean="0"/>
              <a:pPr/>
              <a:t>9/22/2021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08B674-FDA7-4AF5-A5F2-A4FAEED92B3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s://forms.gle/Xqvykv5vfEi1zpyF7" TargetMode="Externa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11" name="TextBox 10"/>
          <p:cNvSpPr txBox="1"/>
          <p:nvPr/>
        </p:nvSpPr>
        <p:spPr>
          <a:xfrm>
            <a:off x="685800" y="1143000"/>
            <a:ext cx="8077200" cy="3170099"/>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algn="ctr"/>
            <a:r>
              <a:rPr lang="en-US" sz="4000" dirty="0" smtClean="0">
                <a:solidFill>
                  <a:schemeClr val="bg1"/>
                </a:solidFill>
                <a:latin typeface="Aharoni" pitchFamily="2" charset="-79"/>
                <a:cs typeface="Aharoni" pitchFamily="2" charset="-79"/>
              </a:rPr>
              <a:t>Welcome to all </a:t>
            </a:r>
          </a:p>
          <a:p>
            <a:pPr algn="ctr"/>
            <a:r>
              <a:rPr lang="en-US" sz="4000" dirty="0" smtClean="0">
                <a:solidFill>
                  <a:schemeClr val="bg1"/>
                </a:solidFill>
                <a:latin typeface="Aharoni" pitchFamily="2" charset="-79"/>
                <a:cs typeface="Aharoni" pitchFamily="2" charset="-79"/>
              </a:rPr>
              <a:t>for the PSK Online lecture</a:t>
            </a:r>
          </a:p>
          <a:p>
            <a:pPr algn="ctr"/>
            <a:r>
              <a:rPr lang="en-US" sz="4000" dirty="0" smtClean="0">
                <a:solidFill>
                  <a:schemeClr val="bg1"/>
                </a:solidFill>
                <a:latin typeface="Aharoni" pitchFamily="2" charset="-79"/>
                <a:cs typeface="Aharoni" pitchFamily="2" charset="-79"/>
              </a:rPr>
              <a:t>Chapter </a:t>
            </a:r>
            <a:r>
              <a:rPr lang="en-US" sz="4000" b="1" dirty="0" smtClean="0">
                <a:solidFill>
                  <a:schemeClr val="bg1"/>
                </a:solidFill>
                <a:latin typeface="+mj-lt"/>
                <a:cs typeface="Aharoni" pitchFamily="2" charset="-79"/>
              </a:rPr>
              <a:t>3</a:t>
            </a:r>
            <a:endParaRPr lang="en-US" sz="4000" b="1" dirty="0" smtClean="0">
              <a:latin typeface="+mj-lt"/>
            </a:endParaRPr>
          </a:p>
          <a:p>
            <a:pPr algn="ctr"/>
            <a:r>
              <a:rPr lang="en-US" sz="4000" b="1" dirty="0" smtClean="0">
                <a:solidFill>
                  <a:schemeClr val="bg1"/>
                </a:solidFill>
              </a:rPr>
              <a:t>Scientific Purchasing</a:t>
            </a:r>
            <a:endParaRPr lang="en-US" sz="4000" dirty="0" smtClean="0">
              <a:solidFill>
                <a:schemeClr val="bg1"/>
              </a:solidFill>
            </a:endParaRPr>
          </a:p>
          <a:p>
            <a:pPr algn="ctr"/>
            <a:r>
              <a:rPr lang="en-US" sz="4000" dirty="0" smtClean="0">
                <a:solidFill>
                  <a:schemeClr val="bg1"/>
                </a:solidFill>
                <a:latin typeface="Aharoni" pitchFamily="2" charset="-79"/>
                <a:cs typeface="Aharoni" pitchFamily="2" charset="-79"/>
              </a:rPr>
              <a:t> </a:t>
            </a:r>
            <a:endParaRPr lang="en-US" sz="4000" dirty="0">
              <a:solidFill>
                <a:schemeClr val="bg1"/>
              </a:solidFill>
              <a:latin typeface="Aharoni" pitchFamily="2" charset="-79"/>
              <a:cs typeface="Aharoni" pitchFamily="2" charset="-79"/>
            </a:endParaRPr>
          </a:p>
        </p:txBody>
      </p:sp>
      <p:sp>
        <p:nvSpPr>
          <p:cNvPr id="4" name="TextBox 3"/>
          <p:cNvSpPr txBox="1"/>
          <p:nvPr/>
        </p:nvSpPr>
        <p:spPr>
          <a:xfrm>
            <a:off x="4724400" y="4953000"/>
            <a:ext cx="4419600" cy="1569660"/>
          </a:xfrm>
          <a:prstGeom prst="rect">
            <a:avLst/>
          </a:prstGeom>
          <a:solidFill>
            <a:schemeClr val="accent2"/>
          </a:solidFill>
        </p:spPr>
        <p:txBody>
          <a:bodyPr wrap="square" rtlCol="0">
            <a:spAutoFit/>
          </a:bodyPr>
          <a:lstStyle/>
          <a:p>
            <a:r>
              <a:rPr lang="en-US" sz="3200" dirty="0" smtClean="0">
                <a:solidFill>
                  <a:schemeClr val="bg1"/>
                </a:solidFill>
                <a:latin typeface="Algerian" pitchFamily="82" charset="0"/>
              </a:rPr>
              <a:t>By </a:t>
            </a:r>
          </a:p>
          <a:p>
            <a:r>
              <a:rPr lang="en-US" sz="3200" dirty="0" smtClean="0">
                <a:solidFill>
                  <a:schemeClr val="bg1"/>
                </a:solidFill>
                <a:latin typeface="Algerian" pitchFamily="82" charset="0"/>
              </a:rPr>
              <a:t>D</a:t>
            </a:r>
            <a:r>
              <a:rPr lang="en-US" sz="3200" dirty="0" smtClean="0">
                <a:solidFill>
                  <a:schemeClr val="bg1"/>
                </a:solidFill>
                <a:latin typeface="Algerian" pitchFamily="82" charset="0"/>
              </a:rPr>
              <a:t>r</a:t>
            </a:r>
            <a:r>
              <a:rPr lang="en-US" sz="3200" dirty="0" smtClean="0">
                <a:solidFill>
                  <a:schemeClr val="bg1"/>
                </a:solidFill>
                <a:latin typeface="Algerian" pitchFamily="82" charset="0"/>
              </a:rPr>
              <a:t>. Dhiraj Ovhal </a:t>
            </a:r>
          </a:p>
          <a:p>
            <a:r>
              <a:rPr lang="en-US" sz="3200" dirty="0" smtClean="0">
                <a:solidFill>
                  <a:schemeClr val="bg1"/>
                </a:solidFill>
                <a:latin typeface="Algerian" pitchFamily="82" charset="0"/>
              </a:rPr>
              <a:t>HOD of Commerce  </a:t>
            </a:r>
            <a:endParaRPr lang="en-US" sz="3200" dirty="0">
              <a:solidFill>
                <a:schemeClr val="bg1"/>
              </a:solidFill>
              <a:latin typeface="Algerian" pitchFamily="82"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ox(i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4"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5" name="TextBox 4"/>
          <p:cNvSpPr txBox="1"/>
          <p:nvPr/>
        </p:nvSpPr>
        <p:spPr>
          <a:xfrm>
            <a:off x="1143000" y="3962400"/>
            <a:ext cx="7391400" cy="1846659"/>
          </a:xfrm>
          <a:prstGeom prst="rect">
            <a:avLst/>
          </a:prstGeom>
          <a:noFill/>
        </p:spPr>
        <p:txBody>
          <a:bodyPr wrap="square" rtlCol="0">
            <a:spAutoFit/>
          </a:bodyPr>
          <a:lstStyle/>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chemeClr val="bg1"/>
              </a:solidFill>
              <a:latin typeface="Aharoni" pitchFamily="2" charset="-79"/>
              <a:cs typeface="Aharoni" pitchFamily="2" charset="-79"/>
            </a:endParaRPr>
          </a:p>
          <a:p>
            <a:pPr algn="just"/>
            <a:endParaRPr lang="en-US" dirty="0"/>
          </a:p>
        </p:txBody>
      </p:sp>
      <p:sp>
        <p:nvSpPr>
          <p:cNvPr id="12" name="TextBox 11"/>
          <p:cNvSpPr txBox="1"/>
          <p:nvPr/>
        </p:nvSpPr>
        <p:spPr>
          <a:xfrm>
            <a:off x="838200" y="533400"/>
            <a:ext cx="7696200" cy="5693866"/>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r>
              <a:rPr lang="en-US" sz="2800" dirty="0" smtClean="0"/>
              <a:t> 6. Trade Journals</a:t>
            </a:r>
          </a:p>
          <a:p>
            <a:r>
              <a:rPr lang="en-US" sz="2800" dirty="0" smtClean="0"/>
              <a:t>Trade journals constitute an important source of information about possible suppliers. These trade journals also sometimes carry articles on specific industries and such articles often contain valuable information on developments in the industry including product development, and technological improvements. There are journals on specific trade and industries, </a:t>
            </a:r>
            <a:r>
              <a:rPr lang="en-US" sz="2800" dirty="0" err="1" smtClean="0"/>
              <a:t>c.g</a:t>
            </a:r>
            <a:r>
              <a:rPr lang="en-US" sz="2800" dirty="0" smtClean="0"/>
              <a:t>.. chemicals, steel, plastic, computers. automobile, etc. They usually contain very valuable information about the sources of supply.</a:t>
            </a:r>
          </a:p>
          <a:p>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diamond(in)">
                                      <p:cBhvr>
                                        <p:cTn id="7"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3" name="TextBox 2"/>
          <p:cNvSpPr txBox="1"/>
          <p:nvPr/>
        </p:nvSpPr>
        <p:spPr>
          <a:xfrm>
            <a:off x="228600" y="457200"/>
            <a:ext cx="8686800" cy="9848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b="1" dirty="0" smtClean="0"/>
              <a:t>  Q.7  Sources of Supplier </a:t>
            </a:r>
            <a:endParaRPr lang="en-US" sz="2400" dirty="0" smtClean="0"/>
          </a:p>
          <a:p>
            <a:endParaRPr lang="en-US" sz="1600" dirty="0" smtClean="0"/>
          </a:p>
          <a:p>
            <a:r>
              <a:rPr lang="en-US" b="1" dirty="0" smtClean="0"/>
              <a:t>  </a:t>
            </a:r>
            <a:endParaRPr lang="en-US" sz="2000" dirty="0"/>
          </a:p>
        </p:txBody>
      </p:sp>
      <p:sp>
        <p:nvSpPr>
          <p:cNvPr id="5" name="TextBox 4"/>
          <p:cNvSpPr txBox="1"/>
          <p:nvPr/>
        </p:nvSpPr>
        <p:spPr>
          <a:xfrm>
            <a:off x="1143000" y="3962400"/>
            <a:ext cx="7391400" cy="1846659"/>
          </a:xfrm>
          <a:prstGeom prst="rect">
            <a:avLst/>
          </a:prstGeom>
          <a:noFill/>
        </p:spPr>
        <p:txBody>
          <a:bodyPr wrap="square" rtlCol="0">
            <a:spAutoFit/>
          </a:bodyPr>
          <a:lstStyle/>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chemeClr val="bg1"/>
              </a:solidFill>
              <a:latin typeface="Aharoni" pitchFamily="2" charset="-79"/>
              <a:cs typeface="Aharoni" pitchFamily="2" charset="-79"/>
            </a:endParaRPr>
          </a:p>
          <a:p>
            <a:pPr algn="just"/>
            <a:endParaRPr lang="en-US" dirty="0"/>
          </a:p>
        </p:txBody>
      </p:sp>
      <p:sp>
        <p:nvSpPr>
          <p:cNvPr id="12" name="TextBox 11"/>
          <p:cNvSpPr txBox="1"/>
          <p:nvPr/>
        </p:nvSpPr>
        <p:spPr>
          <a:xfrm>
            <a:off x="838200" y="152400"/>
            <a:ext cx="7696200" cy="6001643"/>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r>
              <a:rPr lang="en-US" sz="3200" dirty="0" smtClean="0"/>
              <a:t>7. Trade Exhibitions and Fairs</a:t>
            </a:r>
          </a:p>
          <a:p>
            <a:r>
              <a:rPr lang="en-US" sz="3200" dirty="0" smtClean="0"/>
              <a:t>Exhibitions and fairs are held to supply information on new suppliers, new products or modifications of old products. Exhibitions are held of specialist products. e..., textile machinery, motors. computers, office equipment, electronic equipment, etc. Visiting exhibitions often provide a means of expanding a buyer's knowledge of new products and new suppliers</a:t>
            </a:r>
          </a:p>
          <a:p>
            <a:r>
              <a:rPr lang="en-US" sz="3200" dirty="0" smtClean="0"/>
              <a:t/>
            </a:r>
            <a:br>
              <a:rPr lang="en-US" sz="3200" dirty="0" smtClean="0"/>
            </a:br>
            <a:endParaRPr lang="en-US" sz="32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diamond(in)">
                                      <p:cBhvr>
                                        <p:cTn id="12"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3" name="TextBox 2"/>
          <p:cNvSpPr txBox="1"/>
          <p:nvPr/>
        </p:nvSpPr>
        <p:spPr>
          <a:xfrm>
            <a:off x="228600" y="457200"/>
            <a:ext cx="8686800" cy="9848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b="1" dirty="0" smtClean="0"/>
              <a:t>Q.8 Selection of Supplier ? </a:t>
            </a:r>
            <a:endParaRPr lang="en-US" sz="2400" dirty="0" smtClean="0"/>
          </a:p>
          <a:p>
            <a:endParaRPr lang="en-US" sz="1600" dirty="0" smtClean="0"/>
          </a:p>
          <a:p>
            <a:r>
              <a:rPr lang="en-US" b="1" dirty="0" smtClean="0"/>
              <a:t>  </a:t>
            </a:r>
            <a:endParaRPr lang="en-US" sz="2000" dirty="0"/>
          </a:p>
        </p:txBody>
      </p:sp>
      <p:sp>
        <p:nvSpPr>
          <p:cNvPr id="5" name="TextBox 4"/>
          <p:cNvSpPr txBox="1"/>
          <p:nvPr/>
        </p:nvSpPr>
        <p:spPr>
          <a:xfrm>
            <a:off x="1143000" y="3962400"/>
            <a:ext cx="7391400" cy="1846659"/>
          </a:xfrm>
          <a:prstGeom prst="rect">
            <a:avLst/>
          </a:prstGeom>
          <a:noFill/>
        </p:spPr>
        <p:txBody>
          <a:bodyPr wrap="square" rtlCol="0">
            <a:spAutoFit/>
          </a:bodyPr>
          <a:lstStyle/>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chemeClr val="bg1"/>
              </a:solidFill>
              <a:latin typeface="Aharoni" pitchFamily="2" charset="-79"/>
              <a:cs typeface="Aharoni" pitchFamily="2" charset="-79"/>
            </a:endParaRPr>
          </a:p>
          <a:p>
            <a:pPr algn="just"/>
            <a:endParaRPr lang="en-US" dirty="0"/>
          </a:p>
        </p:txBody>
      </p:sp>
      <p:sp>
        <p:nvSpPr>
          <p:cNvPr id="12" name="TextBox 11"/>
          <p:cNvSpPr txBox="1"/>
          <p:nvPr/>
        </p:nvSpPr>
        <p:spPr>
          <a:xfrm>
            <a:off x="838200" y="1905000"/>
            <a:ext cx="7696200" cy="3970318"/>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marL="514350" lvl="0" indent="-514350">
              <a:buFont typeface="+mj-lt"/>
              <a:buAutoNum type="arabicPeriod"/>
            </a:pPr>
            <a:r>
              <a:rPr lang="en-US" sz="2800" b="1" dirty="0" smtClean="0"/>
              <a:t>Performance of supplier </a:t>
            </a:r>
            <a:endParaRPr lang="en-US" sz="2800" dirty="0" smtClean="0"/>
          </a:p>
          <a:p>
            <a:pPr marL="514350" lvl="0" indent="-514350">
              <a:buFont typeface="+mj-lt"/>
              <a:buAutoNum type="arabicPeriod"/>
            </a:pPr>
            <a:r>
              <a:rPr lang="en-US" sz="2800" b="1" dirty="0" smtClean="0"/>
              <a:t>Volume business</a:t>
            </a:r>
            <a:endParaRPr lang="en-US" sz="2800" dirty="0" smtClean="0"/>
          </a:p>
          <a:p>
            <a:pPr marL="514350" lvl="0" indent="-514350">
              <a:buFont typeface="+mj-lt"/>
              <a:buAutoNum type="arabicPeriod"/>
            </a:pPr>
            <a:r>
              <a:rPr lang="en-US" sz="2800" b="1" dirty="0" smtClean="0"/>
              <a:t>Approved list &amp; black list</a:t>
            </a:r>
            <a:endParaRPr lang="en-US" sz="2800" dirty="0" smtClean="0"/>
          </a:p>
          <a:p>
            <a:pPr marL="514350" lvl="0" indent="-514350">
              <a:buFont typeface="+mj-lt"/>
              <a:buAutoNum type="arabicPeriod"/>
            </a:pPr>
            <a:r>
              <a:rPr lang="en-US" sz="2800" b="1" dirty="0" smtClean="0"/>
              <a:t>Security of supply</a:t>
            </a:r>
            <a:endParaRPr lang="en-US" sz="2800" dirty="0" smtClean="0"/>
          </a:p>
          <a:p>
            <a:pPr marL="514350" lvl="0" indent="-514350">
              <a:buFont typeface="+mj-lt"/>
              <a:buAutoNum type="arabicPeriod"/>
            </a:pPr>
            <a:r>
              <a:rPr lang="en-US" sz="2800" b="1" dirty="0" smtClean="0"/>
              <a:t>Manufacturing Capacity</a:t>
            </a:r>
            <a:endParaRPr lang="en-US" sz="2800" dirty="0" smtClean="0"/>
          </a:p>
          <a:p>
            <a:pPr marL="514350" lvl="0" indent="-514350">
              <a:buFont typeface="+mj-lt"/>
              <a:buAutoNum type="arabicPeriod"/>
            </a:pPr>
            <a:r>
              <a:rPr lang="en-US" sz="2800" b="1" dirty="0" smtClean="0"/>
              <a:t>Location of the supplier</a:t>
            </a:r>
            <a:endParaRPr lang="en-US" sz="2800" dirty="0" smtClean="0"/>
          </a:p>
          <a:p>
            <a:pPr marL="514350" lvl="0" indent="-514350">
              <a:buFont typeface="+mj-lt"/>
              <a:buAutoNum type="arabicPeriod"/>
            </a:pPr>
            <a:r>
              <a:rPr lang="en-US" sz="2800" b="1" dirty="0" smtClean="0"/>
              <a:t>Types of supplier</a:t>
            </a:r>
            <a:endParaRPr lang="en-US" sz="2800" dirty="0" smtClean="0"/>
          </a:p>
          <a:p>
            <a:pPr marL="514350" lvl="0" indent="-514350">
              <a:buFont typeface="+mj-lt"/>
              <a:buAutoNum type="arabicPeriod"/>
            </a:pPr>
            <a:r>
              <a:rPr lang="en-US" sz="2800" b="1" dirty="0" smtClean="0"/>
              <a:t>Direct supply</a:t>
            </a:r>
            <a:endParaRPr lang="en-US" sz="2800" dirty="0" smtClean="0"/>
          </a:p>
          <a:p>
            <a:pPr marL="514350" lvl="0" indent="-514350">
              <a:buFont typeface="+mj-lt"/>
              <a:buAutoNum type="arabicPeriod"/>
            </a:pPr>
            <a:r>
              <a:rPr lang="en-US" sz="2800" b="1" dirty="0" smtClean="0"/>
              <a:t>Supply through agent  </a:t>
            </a: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diamond(in)">
                                      <p:cBhvr>
                                        <p:cTn id="12"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3" name="TextBox 2"/>
          <p:cNvSpPr txBox="1"/>
          <p:nvPr/>
        </p:nvSpPr>
        <p:spPr>
          <a:xfrm>
            <a:off x="228600" y="457200"/>
            <a:ext cx="8686800" cy="9848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b="1" dirty="0" smtClean="0"/>
              <a:t>Q.9, Vendor Rating / Development </a:t>
            </a:r>
            <a:endParaRPr lang="en-US" sz="2400" dirty="0" smtClean="0"/>
          </a:p>
          <a:p>
            <a:endParaRPr lang="en-US" sz="1600" dirty="0" smtClean="0"/>
          </a:p>
          <a:p>
            <a:r>
              <a:rPr lang="en-US" b="1" dirty="0" smtClean="0"/>
              <a:t>  </a:t>
            </a:r>
            <a:endParaRPr lang="en-US" sz="2000" dirty="0"/>
          </a:p>
        </p:txBody>
      </p:sp>
      <p:sp>
        <p:nvSpPr>
          <p:cNvPr id="5" name="TextBox 4"/>
          <p:cNvSpPr txBox="1"/>
          <p:nvPr/>
        </p:nvSpPr>
        <p:spPr>
          <a:xfrm>
            <a:off x="1143000" y="3962400"/>
            <a:ext cx="7391400" cy="1846659"/>
          </a:xfrm>
          <a:prstGeom prst="rect">
            <a:avLst/>
          </a:prstGeom>
          <a:noFill/>
        </p:spPr>
        <p:txBody>
          <a:bodyPr wrap="square" rtlCol="0">
            <a:spAutoFit/>
          </a:bodyPr>
          <a:lstStyle/>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chemeClr val="bg1"/>
              </a:solidFill>
              <a:latin typeface="Aharoni" pitchFamily="2" charset="-79"/>
              <a:cs typeface="Aharoni" pitchFamily="2" charset="-79"/>
            </a:endParaRPr>
          </a:p>
          <a:p>
            <a:pPr algn="just"/>
            <a:endParaRPr lang="en-US" dirty="0"/>
          </a:p>
        </p:txBody>
      </p:sp>
      <p:sp>
        <p:nvSpPr>
          <p:cNvPr id="12" name="TextBox 11"/>
          <p:cNvSpPr txBox="1"/>
          <p:nvPr/>
        </p:nvSpPr>
        <p:spPr>
          <a:xfrm>
            <a:off x="838200" y="1905000"/>
            <a:ext cx="7696200" cy="2677656"/>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r>
              <a:rPr lang="en-US" sz="2800" b="1" dirty="0" smtClean="0"/>
              <a:t>Vendor Rating (also called: supplier rating) is a system used by buying organizations or industry analysts to record, analyze, rank and report the performance of a supplier in terms of a range of predefined criteria, which may include such things as: Quality of the product or service.</a:t>
            </a: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diamond(in)">
                                      <p:cBhvr>
                                        <p:cTn id="12"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1485" y="1"/>
            <a:ext cx="9145485" cy="6857999"/>
          </a:xfrm>
        </p:spPr>
      </p:pic>
      <p:sp>
        <p:nvSpPr>
          <p:cNvPr id="4" name="TextBox 3"/>
          <p:cNvSpPr txBox="1"/>
          <p:nvPr/>
        </p:nvSpPr>
        <p:spPr>
          <a:xfrm>
            <a:off x="1524000" y="1752600"/>
            <a:ext cx="5943600" cy="1446550"/>
          </a:xfrm>
          <a:prstGeom prst="rect">
            <a:avLst/>
          </a:prstGeom>
          <a:noFill/>
        </p:spPr>
        <p:txBody>
          <a:bodyPr wrap="square" rtlCol="0">
            <a:spAutoFit/>
          </a:bodyPr>
          <a:lstStyle/>
          <a:p>
            <a:pPr algn="ctr"/>
            <a:r>
              <a:rPr lang="en-US" sz="8800" dirty="0" smtClean="0">
                <a:solidFill>
                  <a:schemeClr val="bg1"/>
                </a:solidFill>
                <a:latin typeface="Aharoni" pitchFamily="2" charset="-79"/>
                <a:cs typeface="Aharoni" pitchFamily="2" charset="-79"/>
              </a:rPr>
              <a:t>Thank You </a:t>
            </a:r>
            <a:endParaRPr lang="en-US" sz="88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0.72987 0.22197 C -0.73039 0.21573 -0.73195 0.20948 -0.7316 0.20324 C -0.73039 0.1859 -0.70956 0.18636 -0.70001 0.18451 C -0.68351 0.18613 -0.67136 0.18706 -0.65608 0.19376 C -0.64237 0.20879 -0.62779 0.22567 -0.61581 0.24301 C -0.59949 0.26659 -0.58855 0.29318 -0.57188 0.31538 C -0.56355 0.33758 -0.5547 0.35029 -0.54567 0.37133 C -0.54341 0.37642 -0.54254 0.38266 -0.54029 0.38775 C -0.5297 0.41226 -0.51511 0.43422 -0.50348 0.45781 C -0.49567 0.47353 -0.48456 0.49365 -0.47015 0.49989 C -0.4606 0.50405 -0.44862 0.50428 -0.43855 0.50706 C -0.42466 0.4955 -0.42292 0.48278 -0.41754 0.46266 C -0.40695 0.42359 -0.39879 0.38359 -0.38595 0.34567 C -0.38542 0.32787 -0.38681 0.3096 -0.38421 0.29203 C -0.37883 0.25434 -0.3665 0.23561 -0.35261 0.20555 C -0.34636 0.19214 -0.3422 0.1785 -0.32987 0.17295 C -0.3139 0.17804 -0.3165 0.19792 -0.31233 0.21735 C -0.30643 0.2444 -0.2948 0.27353 -0.28595 0.29896 C -0.27518 0.32972 -0.26372 0.35977 -0.25261 0.39006 C -0.22935 0.45318 -0.20365 0.52833 -0.15435 0.5607 C -0.14619 0.55769 -0.13785 0.55561 -0.12987 0.55145 C -0.12171 0.54729 -0.11563 0.53411 -0.10869 0.5281 C -0.09931 0.51977 -0.08872 0.51446 -0.079 0.50706 C -0.07188 0.49388 -0.06633 0.47908 -0.05782 0.46729 C -0.04619 0.4511 -0.0382 0.44278 -0.02796 0.42289 C -0.0257 0.41318 -0.02258 0.40763 -0.02101 0.39723 C -0.02119 0.39422 -0.02657 0.33827 -0.02275 0.32463 C -0.01997 0.31515 -0.0139 0.30798 -0.01042 0.29896 C -0.00921 0.29203 -0.00869 0.28463 -0.00695 0.27792 C -0.00417 0.26729 0.00954 0.24694 0.01579 0.23815 C 0.01527 0.23353 0.01631 0.22798 0.01405 0.22428 C 0.01128 0.21966 0.00277 0.21758 -0.00174 0.2148 C -0.00765 0.2111 -0.01338 0.20717 -0.01928 0.20324 C -0.03265 0.20555 -0.04654 0.20532 -0.05956 0.21018 C -0.06615 0.21249 -0.07067 0.22128 -0.07709 0.22428 C -0.10209 0.23631 -0.08976 0.23168 -0.11407 0.23815 C -0.13473 0.25688 -0.14306 0.2592 -0.16841 0.26174 C -0.18126 0.26567 -0.19376 0.27214 -0.20695 0.2733 C -0.2264 0.27492 -0.26372 0.2659 -0.28421 0.26174 C -0.3066 0.24972 -0.33056 0.24209 -0.35088 0.22428 C -0.3691 0.20833 -0.38299 0.18382 -0.39827 0.16347 C -0.40435 0.15538 -0.40938 0.14544 -0.41581 0.13758 C -0.41997 0.13295 -0.42588 0.1311 -0.42987 0.12602 C -0.43595 0.11839 -0.44046 0.10914 -0.44567 0.10035 C -0.44931 0.09434 -0.45608 0.08162 -0.45608 0.08162 C -0.4573 0.07631 -0.45834 0.07076 -0.45956 0.06544 C -0.46181 0.05596 -0.46667 0.03723 -0.46667 0.03723 C -0.46876 0.01781 -0.47136 -0.00601 -0.45956 -0.02104 C -0.44792 -0.05225 -0.45608 -0.04416 -0.44202 -0.05387 C -0.43456 -0.07121 -0.43282 -0.08 -0.41754 -0.08416 C -0.38942 -0.10127 -0.38178 -0.09826 -0.3474 -0.10057 C -0.31754 -0.09919 -0.30088 -0.10034 -0.27362 -0.09341 C -0.25591 -0.08878 -0.2389 -0.08115 -0.22101 -0.07722 C -0.21407 -0.07329 -0.2066 -0.07052 -0.20001 -0.06543 C -0.17709 -0.04763 -0.20226 -0.05757 -0.18421 -0.05156 C -0.17292 -0.04393 -0.17345 -0.03722 -0.16841 -0.02104 C -0.1731 0.01688 -0.17466 0.01758 -0.19289 0.05133 C -0.19532 0.05596 -0.20035 0.05665 -0.20348 0.06058 C -0.20921 0.06775 -0.2132 0.07746 -0.21928 0.08417 C -0.23508 0.10128 -0.25886 0.09781 -0.279 0.10266 C -0.32206 0.12602 -0.37188 0.12394 -0.41754 0.12602 C -0.44914 0.12532 -0.48074 0.12509 -0.51233 0.1237 C -0.51876 0.12347 -0.52553 0.12394 -0.5316 0.12139 C -0.54428 0.11607 -0.55574 0.0985 -0.56494 0.08648 C -0.57067 0.07099 -0.57345 0.05573 -0.579 0.03977 C -0.57831 0.02659 -0.57935 0.01295 -0.57709 -2.13873E-6 C -0.5764 -0.00439 -0.57188 -0.00578 -0.57015 -0.00948 C -0.5665 -0.01757 -0.56476 -0.02682 -0.56129 -0.03514 C -0.55365 -0.05364 -0.53994 -0.07306 -0.52796 -0.08647 C -0.51181 -0.1045 -0.49202 -0.11237 -0.47535 -0.12855 C -0.4724 -0.13549 -0.47154 -0.14497 -0.46667 -0.14959 C -0.46025 -0.15583 -0.45122 -0.15491 -0.44376 -0.15884 C -0.4316 -0.16508 -0.42345 -0.17502 -0.41042 -0.17988 C -0.39636 -0.17757 -0.38108 -0.18127 -0.36841 -0.17294 C -0.34046 -0.15445 -0.35713 -0.16393 -0.31754 -0.14728 C -0.30938 -0.13872 -0.30209 -0.12809 -0.29289 -0.12161 C -0.26702 -0.10335 -0.23525 -0.09988 -0.21042 -0.07722 C -0.16963 -0.04 -0.14167 0.01064 -0.10695 0.05596 C -0.10226 0.07654 -0.09584 0.09619 -0.09115 0.11677 C -0.08334 0.15052 -0.08647 0.15237 -0.07362 0.17758 C -0.06963 0.1933 -0.06598 0.20787 -0.05956 0.22197 C -0.05765 0.23168 -0.05904 0.23769 -0.0474 0.22891 C -0.04584 0.22775 -0.04619 0.22428 -0.04567 0.22197 C -0.03976 0.19122 -0.04549 0.21018 -0.03508 0.1822 C -0.0297 0.1311 -0.03838 0.18844 -0.02796 0.15862 C -0.01424 0.11954 -0.03282 0.14914 -0.01233 0.12139 C -0.00817 0.10544 -0.00556 0.08972 -5.55556E-6 0.07469 C 0.00364 0.05018 -5.55556E-6 0.02498 -5.55556E-6 -2.13873E-6 " pathEditMode="relative" ptsTypes="fffffffffffffffffffffffffffffffffffffffffffffffffffffffffffffffffffffffffffffffffffffffA">
                                      <p:cBhvr>
                                        <p:cTn id="6" dur="2000" fill="hold"/>
                                        <p:tgtEl>
                                          <p:spTgt spid="4"/>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1485" y="0"/>
            <a:ext cx="9145485" cy="6857999"/>
          </a:xfrm>
        </p:spPr>
      </p:pic>
      <p:sp>
        <p:nvSpPr>
          <p:cNvPr id="4" name="TextBox 3"/>
          <p:cNvSpPr txBox="1"/>
          <p:nvPr/>
        </p:nvSpPr>
        <p:spPr>
          <a:xfrm>
            <a:off x="685800" y="762000"/>
            <a:ext cx="7772400" cy="3970318"/>
          </a:xfrm>
          <a:prstGeom prst="rect">
            <a:avLst/>
          </a:prstGeom>
          <a:noFill/>
        </p:spPr>
        <p:txBody>
          <a:bodyPr wrap="square" rtlCol="0">
            <a:spAutoFit/>
          </a:bodyPr>
          <a:lstStyle/>
          <a:p>
            <a:pPr algn="ctr"/>
            <a:r>
              <a:rPr lang="en-US" sz="3600" dirty="0" smtClean="0">
                <a:solidFill>
                  <a:schemeClr val="bg1"/>
                </a:solidFill>
                <a:latin typeface="Aharoni" pitchFamily="2" charset="-79"/>
                <a:cs typeface="Aharoni" pitchFamily="2" charset="-79"/>
              </a:rPr>
              <a:t>Attendance Link</a:t>
            </a:r>
          </a:p>
          <a:p>
            <a:pPr algn="ctr"/>
            <a:endParaRPr lang="en-US" sz="3600" dirty="0" smtClean="0">
              <a:solidFill>
                <a:schemeClr val="bg1"/>
              </a:solidFill>
              <a:latin typeface="Aharoni" pitchFamily="2" charset="-79"/>
              <a:cs typeface="Aharoni" pitchFamily="2" charset="-79"/>
            </a:endParaRPr>
          </a:p>
          <a:p>
            <a:pPr algn="ctr"/>
            <a:endParaRPr lang="en-US" sz="3600" dirty="0" smtClean="0">
              <a:solidFill>
                <a:schemeClr val="bg1"/>
              </a:solidFill>
              <a:latin typeface="Aharoni" pitchFamily="2" charset="-79"/>
              <a:cs typeface="Aharoni" pitchFamily="2" charset="-79"/>
            </a:endParaRPr>
          </a:p>
          <a:p>
            <a:pPr algn="ctr"/>
            <a:r>
              <a:rPr lang="en-US" sz="3600" dirty="0" smtClean="0">
                <a:solidFill>
                  <a:schemeClr val="bg1"/>
                </a:solidFill>
                <a:hlinkClick r:id="rId3"/>
              </a:rPr>
              <a:t>https://forms.gle/Xqvykv5vfEi1zpyF7</a:t>
            </a:r>
            <a:endParaRPr lang="en-US" sz="3600" dirty="0" smtClean="0">
              <a:solidFill>
                <a:schemeClr val="bg1"/>
              </a:solidFill>
            </a:endParaRPr>
          </a:p>
          <a:p>
            <a:pPr algn="ctr"/>
            <a:endParaRPr lang="en-US" sz="3600" dirty="0" smtClean="0">
              <a:solidFill>
                <a:schemeClr val="bg1"/>
              </a:solidFill>
            </a:endParaRPr>
          </a:p>
          <a:p>
            <a:pPr algn="ctr"/>
            <a:r>
              <a:rPr lang="en-US" sz="3600" dirty="0" smtClean="0">
                <a:solidFill>
                  <a:schemeClr val="bg1"/>
                </a:solidFill>
              </a:rPr>
              <a:t>(Mention date at last point)</a:t>
            </a:r>
          </a:p>
          <a:p>
            <a:pPr algn="ctr"/>
            <a:r>
              <a:rPr lang="en-US" sz="3600" dirty="0" smtClean="0">
                <a:solidFill>
                  <a:schemeClr val="bg1"/>
                </a:solidFill>
                <a:latin typeface="Aharoni" pitchFamily="2" charset="-79"/>
                <a:cs typeface="Aharoni" pitchFamily="2" charset="-79"/>
              </a:rPr>
              <a:t> </a:t>
            </a:r>
            <a:endParaRPr lang="en-US" sz="36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3" name="TextBox 2"/>
          <p:cNvSpPr txBox="1"/>
          <p:nvPr/>
        </p:nvSpPr>
        <p:spPr>
          <a:xfrm>
            <a:off x="228600" y="457201"/>
            <a:ext cx="86106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b="1" dirty="0" smtClean="0"/>
              <a:t> Q.6 Types of Purchasing polices </a:t>
            </a:r>
            <a:endParaRPr lang="en-US" sz="2400" dirty="0"/>
          </a:p>
        </p:txBody>
      </p:sp>
      <p:sp>
        <p:nvSpPr>
          <p:cNvPr id="4" name="TextBox 3"/>
          <p:cNvSpPr txBox="1"/>
          <p:nvPr/>
        </p:nvSpPr>
        <p:spPr>
          <a:xfrm>
            <a:off x="228600" y="2057400"/>
            <a:ext cx="8458200" cy="230832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r>
              <a:rPr lang="en-US" sz="2400" dirty="0" smtClean="0">
                <a:solidFill>
                  <a:schemeClr val="bg1"/>
                </a:solidFill>
                <a:latin typeface="Aharoni" pitchFamily="2" charset="-79"/>
                <a:cs typeface="Aharoni" pitchFamily="2" charset="-79"/>
              </a:rPr>
              <a:t>The term "purchasing" simply describes the process of buying but in a broader sense, the term involves determining the need, selecting the supplier, arriving at proper price, terms, and conditions, issuing the contract or order and following up to ensure proper delivery Importance of Purchasing.</a:t>
            </a:r>
          </a:p>
        </p:txBody>
      </p:sp>
      <p:sp>
        <p:nvSpPr>
          <p:cNvPr id="5" name="TextBox 4"/>
          <p:cNvSpPr txBox="1"/>
          <p:nvPr/>
        </p:nvSpPr>
        <p:spPr>
          <a:xfrm>
            <a:off x="1143000" y="3962400"/>
            <a:ext cx="7391400" cy="1846659"/>
          </a:xfrm>
          <a:prstGeom prst="rect">
            <a:avLst/>
          </a:prstGeom>
          <a:noFill/>
        </p:spPr>
        <p:txBody>
          <a:bodyPr wrap="square" rtlCol="0">
            <a:spAutoFit/>
          </a:bodyPr>
          <a:lstStyle/>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chemeClr val="bg1"/>
              </a:solidFill>
              <a:latin typeface="Aharoni" pitchFamily="2" charset="-79"/>
              <a:cs typeface="Aharoni" pitchFamily="2" charset="-79"/>
            </a:endParaRPr>
          </a:p>
          <a:p>
            <a:pPr algn="just"/>
            <a:endParaRPr lang="en-US" dirty="0"/>
          </a:p>
        </p:txBody>
      </p:sp>
      <p:sp>
        <p:nvSpPr>
          <p:cNvPr id="6" name="TextBox 5"/>
          <p:cNvSpPr txBox="1"/>
          <p:nvPr/>
        </p:nvSpPr>
        <p:spPr>
          <a:xfrm>
            <a:off x="457200" y="4572000"/>
            <a:ext cx="8153400" cy="1910779"/>
          </a:xfrm>
          <a:prstGeom prst="rect">
            <a:avLst/>
          </a:prstGeom>
          <a:solidFill>
            <a:srgbClr val="FFFF00"/>
          </a:solidFill>
        </p:spPr>
        <p:txBody>
          <a:bodyPr wrap="square" rtlCol="0">
            <a:spAutoFit/>
          </a:bodyPr>
          <a:lstStyle/>
          <a:p>
            <a:pPr>
              <a:spcAft>
                <a:spcPts val="500"/>
              </a:spcAft>
            </a:pPr>
            <a:r>
              <a:rPr lang="en-US" sz="2400" dirty="0" smtClean="0">
                <a:latin typeface="Arial"/>
              </a:rPr>
              <a:t>Definition</a:t>
            </a:r>
            <a:endParaRPr lang="en-US" dirty="0" smtClean="0"/>
          </a:p>
          <a:p>
            <a:r>
              <a:rPr lang="en-US" b="1" dirty="0" smtClean="0"/>
              <a:t>Scientific purchasing means To purchase Right material at right time at right source from right quality with right terms and conditions  </a:t>
            </a:r>
            <a:endParaRPr lang="en-US" dirty="0" smtClean="0"/>
          </a:p>
          <a:p>
            <a:r>
              <a:rPr lang="en-US" b="1" dirty="0" smtClean="0"/>
              <a:t> Principles or Objectives or "7 R"S</a:t>
            </a:r>
            <a:endParaRPr lang="en-US" dirty="0" smtClean="0"/>
          </a:p>
          <a:p>
            <a:r>
              <a:rPr lang="en-US" dirty="0" smtClean="0"/>
              <a:t/>
            </a:r>
            <a:br>
              <a:rPr lang="en-US" dirty="0" smtClean="0"/>
            </a:br>
            <a:endParaRPr lang="en-US" dirty="0"/>
          </a:p>
        </p:txBody>
      </p:sp>
      <p:sp>
        <p:nvSpPr>
          <p:cNvPr id="7" name="TextBox 6"/>
          <p:cNvSpPr txBox="1"/>
          <p:nvPr/>
        </p:nvSpPr>
        <p:spPr>
          <a:xfrm>
            <a:off x="381000" y="1143000"/>
            <a:ext cx="8229600" cy="461665"/>
          </a:xfrm>
          <a:prstGeom prst="rect">
            <a:avLst/>
          </a:prstGeom>
          <a:noFill/>
        </p:spPr>
        <p:txBody>
          <a:bodyPr wrap="square" rtlCol="0">
            <a:spAutoFit/>
          </a:bodyPr>
          <a:lstStyle/>
          <a:p>
            <a:r>
              <a:rPr lang="en-US" sz="2400" dirty="0" smtClean="0">
                <a:solidFill>
                  <a:srgbClr val="FFFF00"/>
                </a:solidFill>
                <a:latin typeface="Aharoni" pitchFamily="2" charset="-79"/>
                <a:cs typeface="Aharoni" pitchFamily="2" charset="-79"/>
              </a:rPr>
              <a:t>Meaning:-  </a:t>
            </a:r>
            <a:r>
              <a:rPr lang="en-US" sz="2400" dirty="0" smtClean="0">
                <a:solidFill>
                  <a:schemeClr val="bg1"/>
                </a:solidFill>
                <a:latin typeface="Aharoni" pitchFamily="2" charset="-79"/>
                <a:cs typeface="Aharoni" pitchFamily="2" charset="-79"/>
              </a:rPr>
              <a:t>Purchasing means buying the materials.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fill="hold"/>
                                        <p:tgtEl>
                                          <p:spTgt spid="7"/>
                                        </p:tgtEl>
                                        <p:attrNameLst>
                                          <p:attrName>ppt_x</p:attrName>
                                        </p:attrNameLst>
                                      </p:cBhvr>
                                      <p:tavLst>
                                        <p:tav tm="0">
                                          <p:val>
                                            <p:strVal val="#ppt_x"/>
                                          </p:val>
                                        </p:tav>
                                        <p:tav tm="100000">
                                          <p:val>
                                            <p:strVal val="#ppt_x"/>
                                          </p:val>
                                        </p:tav>
                                      </p:tavLst>
                                    </p:anim>
                                    <p:anim calcmode="lin" valueType="num">
                                      <p:cBhvr additive="base">
                                        <p:cTn id="13"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4"/>
                                        </p:tgtEl>
                                        <p:attrNameLst>
                                          <p:attrName>style.visibility</p:attrName>
                                        </p:attrNameLst>
                                      </p:cBhvr>
                                      <p:to>
                                        <p:strVal val="visible"/>
                                      </p:to>
                                    </p:set>
                                    <p:anim calcmode="lin" valueType="num">
                                      <p:cBhvr additive="base">
                                        <p:cTn id="18" dur="500" fill="hold"/>
                                        <p:tgtEl>
                                          <p:spTgt spid="4"/>
                                        </p:tgtEl>
                                        <p:attrNameLst>
                                          <p:attrName>ppt_x</p:attrName>
                                        </p:attrNameLst>
                                      </p:cBhvr>
                                      <p:tavLst>
                                        <p:tav tm="0">
                                          <p:val>
                                            <p:strVal val="#ppt_x"/>
                                          </p:val>
                                        </p:tav>
                                        <p:tav tm="100000">
                                          <p:val>
                                            <p:strVal val="#ppt_x"/>
                                          </p:val>
                                        </p:tav>
                                      </p:tavLst>
                                    </p:anim>
                                    <p:anim calcmode="lin" valueType="num">
                                      <p:cBhvr additive="base">
                                        <p:cTn id="19"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 calcmode="lin" valueType="num">
                                      <p:cBhvr additive="base">
                                        <p:cTn id="24" dur="500" fill="hold"/>
                                        <p:tgtEl>
                                          <p:spTgt spid="6"/>
                                        </p:tgtEl>
                                        <p:attrNameLst>
                                          <p:attrName>ppt_x</p:attrName>
                                        </p:attrNameLst>
                                      </p:cBhvr>
                                      <p:tavLst>
                                        <p:tav tm="0">
                                          <p:val>
                                            <p:strVal val="#ppt_x"/>
                                          </p:val>
                                        </p:tav>
                                        <p:tav tm="100000">
                                          <p:val>
                                            <p:strVal val="#ppt_x"/>
                                          </p:val>
                                        </p:tav>
                                      </p:tavLst>
                                    </p:anim>
                                    <p:anim calcmode="lin" valueType="num">
                                      <p:cBhvr additive="base">
                                        <p:cTn id="25"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6" grpId="0" animBg="1"/>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5" name="TextBox 4"/>
          <p:cNvSpPr txBox="1"/>
          <p:nvPr/>
        </p:nvSpPr>
        <p:spPr>
          <a:xfrm>
            <a:off x="1143000" y="3962400"/>
            <a:ext cx="7391400" cy="1846659"/>
          </a:xfrm>
          <a:prstGeom prst="rect">
            <a:avLst/>
          </a:prstGeom>
          <a:noFill/>
        </p:spPr>
        <p:txBody>
          <a:bodyPr wrap="square" rtlCol="0">
            <a:spAutoFit/>
          </a:bodyPr>
          <a:lstStyle/>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chemeClr val="bg1"/>
              </a:solidFill>
              <a:latin typeface="Aharoni" pitchFamily="2" charset="-79"/>
              <a:cs typeface="Aharoni" pitchFamily="2" charset="-79"/>
            </a:endParaRPr>
          </a:p>
          <a:p>
            <a:pPr algn="just"/>
            <a:endParaRPr lang="en-US" dirty="0"/>
          </a:p>
        </p:txBody>
      </p:sp>
      <p:sp>
        <p:nvSpPr>
          <p:cNvPr id="12" name="TextBox 11"/>
          <p:cNvSpPr txBox="1"/>
          <p:nvPr/>
        </p:nvSpPr>
        <p:spPr>
          <a:xfrm>
            <a:off x="838200" y="1905000"/>
            <a:ext cx="7696200" cy="353943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r>
              <a:rPr lang="en-US" sz="2800" dirty="0" smtClean="0"/>
              <a:t> It is considered as a continuous process of rational selection of the sources and the suppliers from whom materials would be obtained. The purchase department maintains an inventory of reliable suppliers. Various Method Used for Sources and Suppliers</a:t>
            </a:r>
          </a:p>
          <a:p>
            <a:r>
              <a:rPr lang="en-US" sz="2800" dirty="0" smtClean="0"/>
              <a:t/>
            </a:r>
            <a:br>
              <a:rPr lang="en-US" sz="2800" dirty="0" smtClean="0"/>
            </a:b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diamond(in)">
                                      <p:cBhvr>
                                        <p:cTn id="7"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3" name="TextBox 2"/>
          <p:cNvSpPr txBox="1"/>
          <p:nvPr/>
        </p:nvSpPr>
        <p:spPr>
          <a:xfrm>
            <a:off x="228600" y="457200"/>
            <a:ext cx="8686800" cy="9848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b="1" dirty="0" smtClean="0"/>
              <a:t>  Q.7  Sources of Supplier </a:t>
            </a:r>
            <a:endParaRPr lang="en-US" sz="2400" dirty="0" smtClean="0"/>
          </a:p>
          <a:p>
            <a:endParaRPr lang="en-US" sz="1600" dirty="0" smtClean="0"/>
          </a:p>
          <a:p>
            <a:r>
              <a:rPr lang="en-US" b="1" dirty="0" smtClean="0"/>
              <a:t>  </a:t>
            </a:r>
            <a:endParaRPr lang="en-US" sz="2000" dirty="0"/>
          </a:p>
        </p:txBody>
      </p:sp>
      <p:sp>
        <p:nvSpPr>
          <p:cNvPr id="5" name="TextBox 4"/>
          <p:cNvSpPr txBox="1"/>
          <p:nvPr/>
        </p:nvSpPr>
        <p:spPr>
          <a:xfrm>
            <a:off x="1143000" y="3962400"/>
            <a:ext cx="7391400" cy="1846659"/>
          </a:xfrm>
          <a:prstGeom prst="rect">
            <a:avLst/>
          </a:prstGeom>
          <a:noFill/>
        </p:spPr>
        <p:txBody>
          <a:bodyPr wrap="square" rtlCol="0">
            <a:spAutoFit/>
          </a:bodyPr>
          <a:lstStyle/>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chemeClr val="bg1"/>
              </a:solidFill>
              <a:latin typeface="Aharoni" pitchFamily="2" charset="-79"/>
              <a:cs typeface="Aharoni" pitchFamily="2" charset="-79"/>
            </a:endParaRPr>
          </a:p>
          <a:p>
            <a:pPr algn="just"/>
            <a:endParaRPr lang="en-US" dirty="0"/>
          </a:p>
        </p:txBody>
      </p:sp>
      <p:sp>
        <p:nvSpPr>
          <p:cNvPr id="12" name="TextBox 11"/>
          <p:cNvSpPr txBox="1"/>
          <p:nvPr/>
        </p:nvSpPr>
        <p:spPr>
          <a:xfrm>
            <a:off x="838200" y="1905000"/>
            <a:ext cx="7696200" cy="4031873"/>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marL="514350" lvl="0" indent="-514350">
              <a:buFont typeface="+mj-lt"/>
              <a:buAutoNum type="arabicPeriod"/>
            </a:pPr>
            <a:r>
              <a:rPr lang="en-US" sz="3200" b="1" dirty="0" smtClean="0"/>
              <a:t>Advertisement</a:t>
            </a:r>
            <a:endParaRPr lang="en-US" sz="3200" dirty="0" smtClean="0"/>
          </a:p>
          <a:p>
            <a:pPr marL="514350" lvl="0" indent="-514350">
              <a:buFont typeface="+mj-lt"/>
              <a:buAutoNum type="arabicPeriod"/>
            </a:pPr>
            <a:r>
              <a:rPr lang="en-US" sz="3200" b="1" dirty="0" smtClean="0"/>
              <a:t>Existing employee </a:t>
            </a:r>
            <a:endParaRPr lang="en-US" sz="3200" dirty="0" smtClean="0"/>
          </a:p>
          <a:p>
            <a:pPr marL="514350" lvl="0" indent="-514350">
              <a:buFont typeface="+mj-lt"/>
              <a:buAutoNum type="arabicPeriod"/>
            </a:pPr>
            <a:r>
              <a:rPr lang="en-US" sz="3200" b="1" dirty="0" smtClean="0"/>
              <a:t>Supplier catalogues</a:t>
            </a:r>
            <a:endParaRPr lang="en-US" sz="3200" dirty="0" smtClean="0"/>
          </a:p>
          <a:p>
            <a:pPr marL="514350" lvl="0" indent="-514350">
              <a:buFont typeface="+mj-lt"/>
              <a:buAutoNum type="arabicPeriod"/>
            </a:pPr>
            <a:r>
              <a:rPr lang="en-US" sz="3200" b="1" dirty="0" smtClean="0"/>
              <a:t>Purchase department of other company </a:t>
            </a:r>
            <a:endParaRPr lang="en-US" sz="3200" dirty="0" smtClean="0"/>
          </a:p>
          <a:p>
            <a:pPr marL="514350" lvl="0" indent="-514350">
              <a:buFont typeface="+mj-lt"/>
              <a:buAutoNum type="arabicPeriod"/>
            </a:pPr>
            <a:r>
              <a:rPr lang="en-US" sz="3200" b="1" dirty="0" smtClean="0"/>
              <a:t>Trade directories :- </a:t>
            </a:r>
            <a:endParaRPr lang="en-US" sz="3200" dirty="0" smtClean="0"/>
          </a:p>
          <a:p>
            <a:pPr marL="514350" lvl="0" indent="-514350">
              <a:buFont typeface="+mj-lt"/>
              <a:buAutoNum type="arabicPeriod"/>
            </a:pPr>
            <a:r>
              <a:rPr lang="en-US" sz="3200" b="1" dirty="0" smtClean="0"/>
              <a:t>Trade Journal</a:t>
            </a:r>
            <a:endParaRPr lang="en-US" sz="3200" dirty="0" smtClean="0"/>
          </a:p>
          <a:p>
            <a:pPr marL="514350" lvl="0" indent="-514350">
              <a:buFont typeface="+mj-lt"/>
              <a:buAutoNum type="arabicPeriod"/>
            </a:pPr>
            <a:r>
              <a:rPr lang="en-US" sz="3200" b="1" dirty="0" smtClean="0"/>
              <a:t>Telephone Directories </a:t>
            </a:r>
            <a:endParaRPr lang="en-US" sz="3200" dirty="0" smtClean="0"/>
          </a:p>
          <a:p>
            <a:pPr marL="514350" lvl="0" indent="-514350">
              <a:buFont typeface="+mj-lt"/>
              <a:buAutoNum type="arabicPeriod"/>
            </a:pPr>
            <a:r>
              <a:rPr lang="en-US" sz="3200" b="1" dirty="0" smtClean="0"/>
              <a:t>Trade exhibitions &amp; fairs</a:t>
            </a: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diamond(in)">
                                      <p:cBhvr>
                                        <p:cTn id="12"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3" name="TextBox 2"/>
          <p:cNvSpPr txBox="1"/>
          <p:nvPr/>
        </p:nvSpPr>
        <p:spPr>
          <a:xfrm>
            <a:off x="228600" y="457200"/>
            <a:ext cx="8686800" cy="9848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b="1" dirty="0" smtClean="0"/>
              <a:t>  Q.7  Sources of Supplier </a:t>
            </a:r>
            <a:endParaRPr lang="en-US" sz="2400" dirty="0" smtClean="0"/>
          </a:p>
          <a:p>
            <a:endParaRPr lang="en-US" sz="1600" dirty="0" smtClean="0"/>
          </a:p>
          <a:p>
            <a:r>
              <a:rPr lang="en-US" b="1" dirty="0" smtClean="0"/>
              <a:t>  </a:t>
            </a:r>
            <a:endParaRPr lang="en-US" sz="2000" dirty="0"/>
          </a:p>
        </p:txBody>
      </p:sp>
      <p:sp>
        <p:nvSpPr>
          <p:cNvPr id="5" name="TextBox 4"/>
          <p:cNvSpPr txBox="1"/>
          <p:nvPr/>
        </p:nvSpPr>
        <p:spPr>
          <a:xfrm>
            <a:off x="1143000" y="3962400"/>
            <a:ext cx="7391400" cy="1846659"/>
          </a:xfrm>
          <a:prstGeom prst="rect">
            <a:avLst/>
          </a:prstGeom>
          <a:noFill/>
        </p:spPr>
        <p:txBody>
          <a:bodyPr wrap="square" rtlCol="0">
            <a:spAutoFit/>
          </a:bodyPr>
          <a:lstStyle/>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chemeClr val="bg1"/>
              </a:solidFill>
              <a:latin typeface="Aharoni" pitchFamily="2" charset="-79"/>
              <a:cs typeface="Aharoni" pitchFamily="2" charset="-79"/>
            </a:endParaRPr>
          </a:p>
          <a:p>
            <a:pPr algn="just"/>
            <a:endParaRPr lang="en-US" dirty="0"/>
          </a:p>
        </p:txBody>
      </p:sp>
      <p:sp>
        <p:nvSpPr>
          <p:cNvPr id="12" name="TextBox 11"/>
          <p:cNvSpPr txBox="1"/>
          <p:nvPr/>
        </p:nvSpPr>
        <p:spPr>
          <a:xfrm>
            <a:off x="838200" y="1905000"/>
            <a:ext cx="7696200" cy="2062103"/>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marL="514350" lvl="0" indent="-514350">
              <a:buFont typeface="+mj-lt"/>
              <a:buAutoNum type="arabicPeriod"/>
            </a:pPr>
            <a:r>
              <a:rPr lang="en-US" sz="3200" b="1" dirty="0" smtClean="0"/>
              <a:t>Advertisement:- </a:t>
            </a:r>
            <a:r>
              <a:rPr lang="en-US" sz="3200" dirty="0" smtClean="0"/>
              <a:t>These advertisements contain considerable information and are fast becoming a good source of information on suppliers.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diamond(in)">
                                      <p:cBhvr>
                                        <p:cTn id="12"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3" name="TextBox 2"/>
          <p:cNvSpPr txBox="1"/>
          <p:nvPr/>
        </p:nvSpPr>
        <p:spPr>
          <a:xfrm>
            <a:off x="228600" y="457200"/>
            <a:ext cx="8686800" cy="9848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b="1" dirty="0" smtClean="0"/>
              <a:t>  Q.7  Sources of Supplier </a:t>
            </a:r>
            <a:endParaRPr lang="en-US" sz="2400" dirty="0" smtClean="0"/>
          </a:p>
          <a:p>
            <a:endParaRPr lang="en-US" sz="1600" dirty="0" smtClean="0"/>
          </a:p>
          <a:p>
            <a:r>
              <a:rPr lang="en-US" b="1" dirty="0" smtClean="0"/>
              <a:t>  </a:t>
            </a:r>
            <a:endParaRPr lang="en-US" sz="2000" dirty="0"/>
          </a:p>
        </p:txBody>
      </p:sp>
      <p:sp>
        <p:nvSpPr>
          <p:cNvPr id="5" name="TextBox 4"/>
          <p:cNvSpPr txBox="1"/>
          <p:nvPr/>
        </p:nvSpPr>
        <p:spPr>
          <a:xfrm>
            <a:off x="1143000" y="3962400"/>
            <a:ext cx="7391400" cy="1846659"/>
          </a:xfrm>
          <a:prstGeom prst="rect">
            <a:avLst/>
          </a:prstGeom>
          <a:noFill/>
        </p:spPr>
        <p:txBody>
          <a:bodyPr wrap="square" rtlCol="0">
            <a:spAutoFit/>
          </a:bodyPr>
          <a:lstStyle/>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chemeClr val="bg1"/>
              </a:solidFill>
              <a:latin typeface="Aharoni" pitchFamily="2" charset="-79"/>
              <a:cs typeface="Aharoni" pitchFamily="2" charset="-79"/>
            </a:endParaRPr>
          </a:p>
          <a:p>
            <a:pPr algn="just"/>
            <a:endParaRPr lang="en-US" dirty="0"/>
          </a:p>
        </p:txBody>
      </p:sp>
      <p:sp>
        <p:nvSpPr>
          <p:cNvPr id="12" name="TextBox 11"/>
          <p:cNvSpPr txBox="1"/>
          <p:nvPr/>
        </p:nvSpPr>
        <p:spPr>
          <a:xfrm>
            <a:off x="838200" y="152400"/>
            <a:ext cx="7696200" cy="5509200"/>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r>
              <a:rPr lang="en-US" sz="3200" dirty="0" smtClean="0"/>
              <a:t>2.. Existing Employees</a:t>
            </a:r>
          </a:p>
          <a:p>
            <a:r>
              <a:rPr lang="en-US" sz="3200" dirty="0" smtClean="0"/>
              <a:t>The existing employees with professional contracts are able to supply reliable information. Professionals have a tendency to study new literature, examine current trends of developments and </a:t>
            </a:r>
            <a:r>
              <a:rPr lang="en-US" sz="3200" dirty="0" err="1" smtClean="0"/>
              <a:t>leam</a:t>
            </a:r>
            <a:r>
              <a:rPr lang="en-US" sz="3200" dirty="0" smtClean="0"/>
              <a:t> about new suppliers.</a:t>
            </a:r>
          </a:p>
          <a:p>
            <a:r>
              <a:rPr lang="en-US" sz="3200" dirty="0" smtClean="0"/>
              <a:t/>
            </a:r>
            <a:br>
              <a:rPr lang="en-US" sz="3200" dirty="0" smtClean="0"/>
            </a:br>
            <a:r>
              <a:rPr lang="en-US" sz="3200" dirty="0" smtClean="0"/>
              <a:t/>
            </a:r>
            <a:br>
              <a:rPr lang="en-US" sz="3200" dirty="0" smtClean="0"/>
            </a:br>
            <a:r>
              <a:rPr lang="en-US" sz="3200" dirty="0" smtClean="0"/>
              <a:t/>
            </a:r>
            <a:br>
              <a:rPr lang="en-US" sz="3200" dirty="0" smtClean="0"/>
            </a:br>
            <a:endParaRPr lang="en-US" sz="32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diamond(in)">
                                      <p:cBhvr>
                                        <p:cTn id="12"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3" name="TextBox 2"/>
          <p:cNvSpPr txBox="1"/>
          <p:nvPr/>
        </p:nvSpPr>
        <p:spPr>
          <a:xfrm>
            <a:off x="228600" y="457200"/>
            <a:ext cx="8686800" cy="9848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b="1" dirty="0" smtClean="0"/>
              <a:t>  Q.7  Sources of Supplier </a:t>
            </a:r>
            <a:endParaRPr lang="en-US" sz="2400" dirty="0" smtClean="0"/>
          </a:p>
          <a:p>
            <a:endParaRPr lang="en-US" sz="1600" dirty="0" smtClean="0"/>
          </a:p>
          <a:p>
            <a:r>
              <a:rPr lang="en-US" b="1" dirty="0" smtClean="0"/>
              <a:t>  </a:t>
            </a:r>
            <a:endParaRPr lang="en-US" sz="2000" dirty="0"/>
          </a:p>
        </p:txBody>
      </p:sp>
      <p:sp>
        <p:nvSpPr>
          <p:cNvPr id="5" name="TextBox 4"/>
          <p:cNvSpPr txBox="1"/>
          <p:nvPr/>
        </p:nvSpPr>
        <p:spPr>
          <a:xfrm>
            <a:off x="1143000" y="3962400"/>
            <a:ext cx="7391400" cy="1846659"/>
          </a:xfrm>
          <a:prstGeom prst="rect">
            <a:avLst/>
          </a:prstGeom>
          <a:noFill/>
        </p:spPr>
        <p:txBody>
          <a:bodyPr wrap="square" rtlCol="0">
            <a:spAutoFit/>
          </a:bodyPr>
          <a:lstStyle/>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chemeClr val="bg1"/>
              </a:solidFill>
              <a:latin typeface="Aharoni" pitchFamily="2" charset="-79"/>
              <a:cs typeface="Aharoni" pitchFamily="2" charset="-79"/>
            </a:endParaRPr>
          </a:p>
          <a:p>
            <a:pPr algn="just"/>
            <a:endParaRPr lang="en-US" dirty="0"/>
          </a:p>
        </p:txBody>
      </p:sp>
      <p:sp>
        <p:nvSpPr>
          <p:cNvPr id="12" name="TextBox 11"/>
          <p:cNvSpPr txBox="1"/>
          <p:nvPr/>
        </p:nvSpPr>
        <p:spPr>
          <a:xfrm>
            <a:off x="838200" y="152400"/>
            <a:ext cx="7696200" cy="6986528"/>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r>
              <a:rPr lang="en-US" sz="3200" dirty="0" smtClean="0"/>
              <a:t>3.Supplier's Catalogues</a:t>
            </a:r>
          </a:p>
          <a:p>
            <a:r>
              <a:rPr lang="en-US" sz="3200" dirty="0" smtClean="0"/>
              <a:t>Manufacturers often print their catalogues or pamphlets giving details of the products they manufacture. These catalogues can be easily obtained on request and most of the suppliers would be only too glad to send their catalogues to the purchase department if they know that their goods are likely to be purchased.</a:t>
            </a:r>
          </a:p>
          <a:p>
            <a:r>
              <a:rPr lang="en-US" sz="3200" dirty="0" smtClean="0"/>
              <a:t>Catalogues contain technical information specifications, performance characteristics, price, etc. These catalogues can be kept in box files.</a:t>
            </a:r>
            <a:br>
              <a:rPr lang="en-US" sz="3200" dirty="0" smtClean="0"/>
            </a:br>
            <a:endParaRPr lang="en-US" sz="32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diamond(in)">
                                      <p:cBhvr>
                                        <p:cTn id="12"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3" name="TextBox 2"/>
          <p:cNvSpPr txBox="1"/>
          <p:nvPr/>
        </p:nvSpPr>
        <p:spPr>
          <a:xfrm>
            <a:off x="228600" y="457200"/>
            <a:ext cx="8686800" cy="9848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b="1" dirty="0" smtClean="0"/>
              <a:t>  Q.7  Sources of Supplier </a:t>
            </a:r>
            <a:endParaRPr lang="en-US" sz="2400" dirty="0" smtClean="0"/>
          </a:p>
          <a:p>
            <a:endParaRPr lang="en-US" sz="1600" dirty="0" smtClean="0"/>
          </a:p>
          <a:p>
            <a:r>
              <a:rPr lang="en-US" b="1" dirty="0" smtClean="0"/>
              <a:t>  </a:t>
            </a:r>
            <a:endParaRPr lang="en-US" sz="2000" dirty="0"/>
          </a:p>
        </p:txBody>
      </p:sp>
      <p:sp>
        <p:nvSpPr>
          <p:cNvPr id="5" name="TextBox 4"/>
          <p:cNvSpPr txBox="1"/>
          <p:nvPr/>
        </p:nvSpPr>
        <p:spPr>
          <a:xfrm>
            <a:off x="1143000" y="3962400"/>
            <a:ext cx="7391400" cy="1846659"/>
          </a:xfrm>
          <a:prstGeom prst="rect">
            <a:avLst/>
          </a:prstGeom>
          <a:noFill/>
        </p:spPr>
        <p:txBody>
          <a:bodyPr wrap="square" rtlCol="0">
            <a:spAutoFit/>
          </a:bodyPr>
          <a:lstStyle/>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chemeClr val="bg1"/>
              </a:solidFill>
              <a:latin typeface="Aharoni" pitchFamily="2" charset="-79"/>
              <a:cs typeface="Aharoni" pitchFamily="2" charset="-79"/>
            </a:endParaRPr>
          </a:p>
          <a:p>
            <a:pPr algn="just"/>
            <a:endParaRPr lang="en-US" dirty="0"/>
          </a:p>
        </p:txBody>
      </p:sp>
      <p:sp>
        <p:nvSpPr>
          <p:cNvPr id="12" name="TextBox 11"/>
          <p:cNvSpPr txBox="1"/>
          <p:nvPr/>
        </p:nvSpPr>
        <p:spPr>
          <a:xfrm>
            <a:off x="838200" y="152400"/>
            <a:ext cx="7696200" cy="5016758"/>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r>
              <a:rPr lang="en-US" sz="3200" dirty="0" smtClean="0"/>
              <a:t>4.Purchase Departments of Other Companies</a:t>
            </a:r>
          </a:p>
          <a:p>
            <a:r>
              <a:rPr lang="en-US" sz="3200" dirty="0" smtClean="0"/>
              <a:t>Exchange of information among purchase departments of other companies can be beneficial. This helps in developing the sources of supplies and more reliable information about the standing of the suppliers. </a:t>
            </a:r>
          </a:p>
          <a:p>
            <a:r>
              <a:rPr lang="en-US" sz="3200" dirty="0" smtClean="0"/>
              <a:t/>
            </a:r>
            <a:br>
              <a:rPr lang="en-US" sz="3200" dirty="0" smtClean="0"/>
            </a:br>
            <a:r>
              <a:rPr lang="en-US" sz="3200" dirty="0" smtClean="0"/>
              <a:t/>
            </a:r>
            <a:br>
              <a:rPr lang="en-US" sz="3200" dirty="0" smtClean="0"/>
            </a:br>
            <a:endParaRPr lang="en-US" sz="32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diamond(in)">
                                      <p:cBhvr>
                                        <p:cTn id="12"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5" name="TextBox 4"/>
          <p:cNvSpPr txBox="1"/>
          <p:nvPr/>
        </p:nvSpPr>
        <p:spPr>
          <a:xfrm>
            <a:off x="1143000" y="3962400"/>
            <a:ext cx="7391400" cy="1846659"/>
          </a:xfrm>
          <a:prstGeom prst="rect">
            <a:avLst/>
          </a:prstGeom>
          <a:noFill/>
        </p:spPr>
        <p:txBody>
          <a:bodyPr wrap="square" rtlCol="0">
            <a:spAutoFit/>
          </a:bodyPr>
          <a:lstStyle/>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chemeClr val="bg1"/>
              </a:solidFill>
              <a:latin typeface="Aharoni" pitchFamily="2" charset="-79"/>
              <a:cs typeface="Aharoni" pitchFamily="2" charset="-79"/>
            </a:endParaRPr>
          </a:p>
          <a:p>
            <a:pPr algn="just"/>
            <a:endParaRPr lang="en-US" dirty="0"/>
          </a:p>
        </p:txBody>
      </p:sp>
      <p:sp>
        <p:nvSpPr>
          <p:cNvPr id="12" name="TextBox 11"/>
          <p:cNvSpPr txBox="1"/>
          <p:nvPr/>
        </p:nvSpPr>
        <p:spPr>
          <a:xfrm>
            <a:off x="838200" y="533400"/>
            <a:ext cx="7696200" cy="5693866"/>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r>
              <a:rPr lang="en-US" sz="2800" dirty="0" smtClean="0"/>
              <a:t>5.Trade Directories:- </a:t>
            </a:r>
          </a:p>
          <a:p>
            <a:r>
              <a:rPr lang="en-US" sz="2800" dirty="0" smtClean="0"/>
              <a:t>Trade directories are the best source. They mostly deal with manufacturers and suppliers of all kinds of materials while some represent to a particular trade, e.g., those devoted to chemicals or engineering goods and so on. These directories give information on the addresses, regional offices, names, types and range of products, and addressees of dealers of agents</a:t>
            </a:r>
          </a:p>
          <a:p>
            <a:r>
              <a:rPr lang="en-US" sz="2800" dirty="0" smtClean="0"/>
              <a:t/>
            </a:r>
            <a:br>
              <a:rPr lang="en-US" sz="2800" dirty="0" smtClean="0"/>
            </a:br>
            <a:endParaRPr lang="en-US" sz="2800" dirty="0" smtClean="0"/>
          </a:p>
          <a:p>
            <a:r>
              <a:rPr lang="en-US" sz="2800" dirty="0" smtClean="0"/>
              <a:t/>
            </a:r>
            <a:br>
              <a:rPr lang="en-US" sz="2800" dirty="0" smtClean="0"/>
            </a:b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diamond(in)">
                                      <p:cBhvr>
                                        <p:cTn id="7"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1096</TotalTime>
  <Words>583</Words>
  <Application>Microsoft Office PowerPoint</Application>
  <PresentationFormat>On-screen Show (4:3)</PresentationFormat>
  <Paragraphs>122</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DELL</dc:creator>
  <cp:lastModifiedBy>DELL</cp:lastModifiedBy>
  <cp:revision>106</cp:revision>
  <dcterms:created xsi:type="dcterms:W3CDTF">2020-06-02T07:05:21Z</dcterms:created>
  <dcterms:modified xsi:type="dcterms:W3CDTF">2021-09-22T10:10:21Z</dcterms:modified>
</cp:coreProperties>
</file>